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2"/>
  </p:notesMasterIdLst>
  <p:sldIdLst>
    <p:sldId id="289" r:id="rId2"/>
    <p:sldId id="257" r:id="rId3"/>
    <p:sldId id="258" r:id="rId4"/>
    <p:sldId id="259" r:id="rId5"/>
    <p:sldId id="290" r:id="rId6"/>
    <p:sldId id="260" r:id="rId7"/>
    <p:sldId id="291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306" r:id="rId21"/>
    <p:sldId id="304" r:id="rId22"/>
    <p:sldId id="305" r:id="rId23"/>
    <p:sldId id="284" r:id="rId24"/>
    <p:sldId id="307" r:id="rId25"/>
    <p:sldId id="308" r:id="rId26"/>
    <p:sldId id="309" r:id="rId27"/>
    <p:sldId id="310" r:id="rId28"/>
    <p:sldId id="311" r:id="rId29"/>
    <p:sldId id="314" r:id="rId30"/>
    <p:sldId id="312" r:id="rId31"/>
  </p:sldIdLst>
  <p:sldSz cx="9144000" cy="5143500" type="screen16x9"/>
  <p:notesSz cx="6858000" cy="9144000"/>
  <p:embeddedFontLst>
    <p:embeddedFont>
      <p:font typeface="Bell MT" panose="02020503060305020303" pitchFamily="18" charset="0"/>
      <p:regular r:id="rId33"/>
      <p:bold r:id="rId34"/>
      <p: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libri Light" panose="020F0302020204030204" pitchFamily="34" charset="0"/>
      <p:regular r:id="rId40"/>
      <p: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593" autoAdjust="0"/>
  </p:normalViewPr>
  <p:slideViewPr>
    <p:cSldViewPr snapToGrid="0">
      <p:cViewPr varScale="1">
        <p:scale>
          <a:sx n="102" d="100"/>
          <a:sy n="102" d="100"/>
        </p:scale>
        <p:origin x="89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9DCA4A-D8AB-47B4-B312-21535600A3C3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52F7B08-6707-4FC1-B955-376BF415E273}">
      <dgm:prSet/>
      <dgm:spPr/>
      <dgm:t>
        <a:bodyPr/>
        <a:lstStyle/>
        <a:p>
          <a:r>
            <a:rPr lang="en-US"/>
            <a:t>A US-based housing company named Surprise Housing has decided to enter the Australian market. </a:t>
          </a:r>
        </a:p>
      </dgm:t>
    </dgm:pt>
    <dgm:pt modelId="{C038256A-C16F-4717-B3FB-7C4D1BF4AB36}" type="parTrans" cxnId="{61F49378-FC4E-46CB-8E18-FAC988E9DC11}">
      <dgm:prSet/>
      <dgm:spPr/>
      <dgm:t>
        <a:bodyPr/>
        <a:lstStyle/>
        <a:p>
          <a:endParaRPr lang="en-US"/>
        </a:p>
      </dgm:t>
    </dgm:pt>
    <dgm:pt modelId="{705C13F9-41EE-44CA-B9AB-591AFFF58353}" type="sibTrans" cxnId="{61F49378-FC4E-46CB-8E18-FAC988E9DC11}">
      <dgm:prSet/>
      <dgm:spPr/>
      <dgm:t>
        <a:bodyPr/>
        <a:lstStyle/>
        <a:p>
          <a:endParaRPr lang="en-US"/>
        </a:p>
      </dgm:t>
    </dgm:pt>
    <dgm:pt modelId="{8B88B6A0-07E9-4AC0-BA2F-F0CC2CF1B49D}">
      <dgm:prSet/>
      <dgm:spPr/>
      <dgm:t>
        <a:bodyPr/>
        <a:lstStyle/>
        <a:p>
          <a:r>
            <a:rPr lang="en-US" dirty="0"/>
            <a:t>The company uses data analytics to purchase houses at a price below their actual values and flip them at a higher price. </a:t>
          </a:r>
        </a:p>
      </dgm:t>
    </dgm:pt>
    <dgm:pt modelId="{D7AAF8E6-203C-428F-8E24-B0C5919FD211}" type="parTrans" cxnId="{CA88F206-DFBD-4C4A-B528-EC7D7B60549C}">
      <dgm:prSet/>
      <dgm:spPr/>
      <dgm:t>
        <a:bodyPr/>
        <a:lstStyle/>
        <a:p>
          <a:endParaRPr lang="en-US"/>
        </a:p>
      </dgm:t>
    </dgm:pt>
    <dgm:pt modelId="{E3C86F88-96CA-4307-8222-D10D1573D459}" type="sibTrans" cxnId="{CA88F206-DFBD-4C4A-B528-EC7D7B60549C}">
      <dgm:prSet/>
      <dgm:spPr/>
      <dgm:t>
        <a:bodyPr/>
        <a:lstStyle/>
        <a:p>
          <a:endParaRPr lang="en-US"/>
        </a:p>
      </dgm:t>
    </dgm:pt>
    <dgm:pt modelId="{E729127F-1AA2-4981-82BB-702239CB5859}">
      <dgm:prSet/>
      <dgm:spPr/>
      <dgm:t>
        <a:bodyPr/>
        <a:lstStyle/>
        <a:p>
          <a:r>
            <a:rPr lang="en-US" dirty="0"/>
            <a:t>The company has collected a data set from the sale of houses in Australia in order to analyze and predict the sale prices.</a:t>
          </a:r>
        </a:p>
      </dgm:t>
    </dgm:pt>
    <dgm:pt modelId="{B307FD94-663C-4AEB-80E7-217A95D2E048}" type="parTrans" cxnId="{A87D74AA-3A3F-44D2-AAD0-289CFF8F9703}">
      <dgm:prSet/>
      <dgm:spPr/>
      <dgm:t>
        <a:bodyPr/>
        <a:lstStyle/>
        <a:p>
          <a:endParaRPr lang="en-US"/>
        </a:p>
      </dgm:t>
    </dgm:pt>
    <dgm:pt modelId="{1C379A84-BEFF-499E-AAA6-B33AC1D83355}" type="sibTrans" cxnId="{A87D74AA-3A3F-44D2-AAD0-289CFF8F9703}">
      <dgm:prSet/>
      <dgm:spPr/>
      <dgm:t>
        <a:bodyPr/>
        <a:lstStyle/>
        <a:p>
          <a:endParaRPr lang="en-US"/>
        </a:p>
      </dgm:t>
    </dgm:pt>
    <dgm:pt modelId="{5640024D-3685-4B79-959F-6F2F03BAE962}">
      <dgm:prSet/>
      <dgm:spPr/>
      <dgm:t>
        <a:bodyPr/>
        <a:lstStyle/>
        <a:p>
          <a:r>
            <a:rPr lang="en-US" dirty="0"/>
            <a:t>The company is looking at prospective properties to buy houses to enter the market.</a:t>
          </a:r>
        </a:p>
      </dgm:t>
    </dgm:pt>
    <dgm:pt modelId="{82579AD5-99BD-46C0-93B4-90FB111E0FE8}" type="parTrans" cxnId="{DE0EF3AE-E61A-48D3-9707-43957B572684}">
      <dgm:prSet/>
      <dgm:spPr/>
      <dgm:t>
        <a:bodyPr/>
        <a:lstStyle/>
        <a:p>
          <a:endParaRPr lang="en-US"/>
        </a:p>
      </dgm:t>
    </dgm:pt>
    <dgm:pt modelId="{E64583B3-3AF9-4B6A-8DBC-79ACF4036AA2}" type="sibTrans" cxnId="{DE0EF3AE-E61A-48D3-9707-43957B572684}">
      <dgm:prSet/>
      <dgm:spPr/>
      <dgm:t>
        <a:bodyPr/>
        <a:lstStyle/>
        <a:p>
          <a:endParaRPr lang="en-US"/>
        </a:p>
      </dgm:t>
    </dgm:pt>
    <dgm:pt modelId="{51543464-1485-4C6A-B340-FFBA989D2544}" type="pres">
      <dgm:prSet presAssocID="{049DCA4A-D8AB-47B4-B312-21535600A3C3}" presName="linear" presStyleCnt="0">
        <dgm:presLayoutVars>
          <dgm:animLvl val="lvl"/>
          <dgm:resizeHandles val="exact"/>
        </dgm:presLayoutVars>
      </dgm:prSet>
      <dgm:spPr/>
    </dgm:pt>
    <dgm:pt modelId="{0C7C3B95-2381-46D9-9844-3D480313F152}" type="pres">
      <dgm:prSet presAssocID="{152F7B08-6707-4FC1-B955-376BF415E27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A295556-1D1E-47F8-8723-45212BB94A90}" type="pres">
      <dgm:prSet presAssocID="{705C13F9-41EE-44CA-B9AB-591AFFF58353}" presName="spacer" presStyleCnt="0"/>
      <dgm:spPr/>
    </dgm:pt>
    <dgm:pt modelId="{5DF029A0-6C7F-4CD7-B633-BAFC415C54DF}" type="pres">
      <dgm:prSet presAssocID="{8B88B6A0-07E9-4AC0-BA2F-F0CC2CF1B49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811F762-2FA9-4FF9-BBED-7861387222AB}" type="pres">
      <dgm:prSet presAssocID="{E3C86F88-96CA-4307-8222-D10D1573D459}" presName="spacer" presStyleCnt="0"/>
      <dgm:spPr/>
    </dgm:pt>
    <dgm:pt modelId="{20ADDE09-2B29-4EA9-9FE4-692C7A647689}" type="pres">
      <dgm:prSet presAssocID="{E729127F-1AA2-4981-82BB-702239CB585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B9F5598-3289-440A-A279-18EB84CAA572}" type="pres">
      <dgm:prSet presAssocID="{1C379A84-BEFF-499E-AAA6-B33AC1D83355}" presName="spacer" presStyleCnt="0"/>
      <dgm:spPr/>
    </dgm:pt>
    <dgm:pt modelId="{BE4E1CD0-20CC-459B-ACBC-2B222B1AFFF0}" type="pres">
      <dgm:prSet presAssocID="{5640024D-3685-4B79-959F-6F2F03BAE96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A88F206-DFBD-4C4A-B528-EC7D7B60549C}" srcId="{049DCA4A-D8AB-47B4-B312-21535600A3C3}" destId="{8B88B6A0-07E9-4AC0-BA2F-F0CC2CF1B49D}" srcOrd="1" destOrd="0" parTransId="{D7AAF8E6-203C-428F-8E24-B0C5919FD211}" sibTransId="{E3C86F88-96CA-4307-8222-D10D1573D459}"/>
    <dgm:cxn modelId="{61F49378-FC4E-46CB-8E18-FAC988E9DC11}" srcId="{049DCA4A-D8AB-47B4-B312-21535600A3C3}" destId="{152F7B08-6707-4FC1-B955-376BF415E273}" srcOrd="0" destOrd="0" parTransId="{C038256A-C16F-4717-B3FB-7C4D1BF4AB36}" sibTransId="{705C13F9-41EE-44CA-B9AB-591AFFF58353}"/>
    <dgm:cxn modelId="{DACFAC88-49E7-44A4-95E2-DBFC9764C973}" type="presOf" srcId="{049DCA4A-D8AB-47B4-B312-21535600A3C3}" destId="{51543464-1485-4C6A-B340-FFBA989D2544}" srcOrd="0" destOrd="0" presId="urn:microsoft.com/office/officeart/2005/8/layout/vList2"/>
    <dgm:cxn modelId="{A87D74AA-3A3F-44D2-AAD0-289CFF8F9703}" srcId="{049DCA4A-D8AB-47B4-B312-21535600A3C3}" destId="{E729127F-1AA2-4981-82BB-702239CB5859}" srcOrd="2" destOrd="0" parTransId="{B307FD94-663C-4AEB-80E7-217A95D2E048}" sibTransId="{1C379A84-BEFF-499E-AAA6-B33AC1D83355}"/>
    <dgm:cxn modelId="{B15496AE-04E2-42AD-B268-1FBEE281364D}" type="presOf" srcId="{152F7B08-6707-4FC1-B955-376BF415E273}" destId="{0C7C3B95-2381-46D9-9844-3D480313F152}" srcOrd="0" destOrd="0" presId="urn:microsoft.com/office/officeart/2005/8/layout/vList2"/>
    <dgm:cxn modelId="{DE0EF3AE-E61A-48D3-9707-43957B572684}" srcId="{049DCA4A-D8AB-47B4-B312-21535600A3C3}" destId="{5640024D-3685-4B79-959F-6F2F03BAE962}" srcOrd="3" destOrd="0" parTransId="{82579AD5-99BD-46C0-93B4-90FB111E0FE8}" sibTransId="{E64583B3-3AF9-4B6A-8DBC-79ACF4036AA2}"/>
    <dgm:cxn modelId="{7C9472B1-002C-4B7E-8B11-C94D72B2D92A}" type="presOf" srcId="{8B88B6A0-07E9-4AC0-BA2F-F0CC2CF1B49D}" destId="{5DF029A0-6C7F-4CD7-B633-BAFC415C54DF}" srcOrd="0" destOrd="0" presId="urn:microsoft.com/office/officeart/2005/8/layout/vList2"/>
    <dgm:cxn modelId="{2AEA93E4-E3E4-4B03-8DE6-FC0EE340060F}" type="presOf" srcId="{E729127F-1AA2-4981-82BB-702239CB5859}" destId="{20ADDE09-2B29-4EA9-9FE4-692C7A647689}" srcOrd="0" destOrd="0" presId="urn:microsoft.com/office/officeart/2005/8/layout/vList2"/>
    <dgm:cxn modelId="{0F08E7EE-B3EE-459E-AEBF-6DA970A2F72C}" type="presOf" srcId="{5640024D-3685-4B79-959F-6F2F03BAE962}" destId="{BE4E1CD0-20CC-459B-ACBC-2B222B1AFFF0}" srcOrd="0" destOrd="0" presId="urn:microsoft.com/office/officeart/2005/8/layout/vList2"/>
    <dgm:cxn modelId="{5E333E55-B6EA-4875-B046-9E6D1AB270AB}" type="presParOf" srcId="{51543464-1485-4C6A-B340-FFBA989D2544}" destId="{0C7C3B95-2381-46D9-9844-3D480313F152}" srcOrd="0" destOrd="0" presId="urn:microsoft.com/office/officeart/2005/8/layout/vList2"/>
    <dgm:cxn modelId="{42B4790C-6EF1-4BD7-8066-E093291E647E}" type="presParOf" srcId="{51543464-1485-4C6A-B340-FFBA989D2544}" destId="{7A295556-1D1E-47F8-8723-45212BB94A90}" srcOrd="1" destOrd="0" presId="urn:microsoft.com/office/officeart/2005/8/layout/vList2"/>
    <dgm:cxn modelId="{CCCDFB3D-AE2D-4748-89DA-0CB32A408104}" type="presParOf" srcId="{51543464-1485-4C6A-B340-FFBA989D2544}" destId="{5DF029A0-6C7F-4CD7-B633-BAFC415C54DF}" srcOrd="2" destOrd="0" presId="urn:microsoft.com/office/officeart/2005/8/layout/vList2"/>
    <dgm:cxn modelId="{2F96B102-0649-4C66-B889-3AB67D79AC1A}" type="presParOf" srcId="{51543464-1485-4C6A-B340-FFBA989D2544}" destId="{0811F762-2FA9-4FF9-BBED-7861387222AB}" srcOrd="3" destOrd="0" presId="urn:microsoft.com/office/officeart/2005/8/layout/vList2"/>
    <dgm:cxn modelId="{2E5CC784-C4FD-49F7-B581-D1723804BA33}" type="presParOf" srcId="{51543464-1485-4C6A-B340-FFBA989D2544}" destId="{20ADDE09-2B29-4EA9-9FE4-692C7A647689}" srcOrd="4" destOrd="0" presId="urn:microsoft.com/office/officeart/2005/8/layout/vList2"/>
    <dgm:cxn modelId="{453CC396-34A4-48F7-9382-3728785D0141}" type="presParOf" srcId="{51543464-1485-4C6A-B340-FFBA989D2544}" destId="{9B9F5598-3289-440A-A279-18EB84CAA572}" srcOrd="5" destOrd="0" presId="urn:microsoft.com/office/officeart/2005/8/layout/vList2"/>
    <dgm:cxn modelId="{545FD364-990A-436D-94D7-28DB5D1E9FB7}" type="presParOf" srcId="{51543464-1485-4C6A-B340-FFBA989D2544}" destId="{BE4E1CD0-20CC-459B-ACBC-2B222B1AFFF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5E4C3A-DB94-4F9F-96BB-D81DE5051049}" type="doc">
      <dgm:prSet loTypeId="urn:microsoft.com/office/officeart/2005/8/layout/matrix3" loCatId="matrix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FE51AC6-96FA-43E7-B71C-09360F12E2F6}">
      <dgm:prSet/>
      <dgm:spPr/>
      <dgm:t>
        <a:bodyPr/>
        <a:lstStyle/>
        <a:p>
          <a:r>
            <a:rPr lang="en-US"/>
            <a:t>Id is a unique identifier for each house. Hence dropped it.</a:t>
          </a:r>
        </a:p>
      </dgm:t>
    </dgm:pt>
    <dgm:pt modelId="{851435B8-9511-47FA-940C-07DCD1DF4514}" type="parTrans" cxnId="{86B63087-EF64-420C-88B3-84B5799B2439}">
      <dgm:prSet/>
      <dgm:spPr/>
      <dgm:t>
        <a:bodyPr/>
        <a:lstStyle/>
        <a:p>
          <a:endParaRPr lang="en-US"/>
        </a:p>
      </dgm:t>
    </dgm:pt>
    <dgm:pt modelId="{D7514207-6E24-41E0-B230-FB1FDD21CB62}" type="sibTrans" cxnId="{86B63087-EF64-420C-88B3-84B5799B2439}">
      <dgm:prSet/>
      <dgm:spPr/>
      <dgm:t>
        <a:bodyPr/>
        <a:lstStyle/>
        <a:p>
          <a:endParaRPr lang="en-US"/>
        </a:p>
      </dgm:t>
    </dgm:pt>
    <dgm:pt modelId="{667FD474-989E-4B24-8C4A-DE8CC85B59AE}">
      <dgm:prSet/>
      <dgm:spPr/>
      <dgm:t>
        <a:bodyPr/>
        <a:lstStyle/>
        <a:p>
          <a:r>
            <a:rPr lang="en-US"/>
            <a:t>The YearBuilt, YearRemodAdd, GarageYrBlt, YrSold, MoSold are all year and month data. But these are considered as categorical data while solving.</a:t>
          </a:r>
        </a:p>
      </dgm:t>
    </dgm:pt>
    <dgm:pt modelId="{AE0E3502-3E29-48B1-9752-8FE428F44D64}" type="parTrans" cxnId="{45F82898-895A-41D2-BC1D-2CD26F9DD34A}">
      <dgm:prSet/>
      <dgm:spPr/>
      <dgm:t>
        <a:bodyPr/>
        <a:lstStyle/>
        <a:p>
          <a:endParaRPr lang="en-US"/>
        </a:p>
      </dgm:t>
    </dgm:pt>
    <dgm:pt modelId="{5C797206-FE96-4424-9859-B5D6C6244EEF}" type="sibTrans" cxnId="{45F82898-895A-41D2-BC1D-2CD26F9DD34A}">
      <dgm:prSet/>
      <dgm:spPr/>
      <dgm:t>
        <a:bodyPr/>
        <a:lstStyle/>
        <a:p>
          <a:endParaRPr lang="en-US"/>
        </a:p>
      </dgm:t>
    </dgm:pt>
    <dgm:pt modelId="{F945E71C-A53E-4A57-B0BC-CD08F898FFB1}">
      <dgm:prSet/>
      <dgm:spPr/>
      <dgm:t>
        <a:bodyPr/>
        <a:lstStyle/>
        <a:p>
          <a:r>
            <a:rPr lang="en-US"/>
            <a:t>The missing values in some of the categorical features were because the house did not have that feature.</a:t>
          </a:r>
        </a:p>
      </dgm:t>
    </dgm:pt>
    <dgm:pt modelId="{D5EE2A3D-5A2F-4CFC-BBE9-9C812360007E}" type="parTrans" cxnId="{85AD7927-7B74-4CCB-93A2-ADC3EEB3065B}">
      <dgm:prSet/>
      <dgm:spPr/>
      <dgm:t>
        <a:bodyPr/>
        <a:lstStyle/>
        <a:p>
          <a:endParaRPr lang="en-US"/>
        </a:p>
      </dgm:t>
    </dgm:pt>
    <dgm:pt modelId="{33CC43D0-BAD0-4D7D-B56F-4A8CEBE035A9}" type="sibTrans" cxnId="{85AD7927-7B74-4CCB-93A2-ADC3EEB3065B}">
      <dgm:prSet/>
      <dgm:spPr/>
      <dgm:t>
        <a:bodyPr/>
        <a:lstStyle/>
        <a:p>
          <a:endParaRPr lang="en-US"/>
        </a:p>
      </dgm:t>
    </dgm:pt>
    <dgm:pt modelId="{ABFC1913-47B5-48EB-9958-C22480F75997}">
      <dgm:prSet/>
      <dgm:spPr/>
      <dgm:t>
        <a:bodyPr/>
        <a:lstStyle/>
        <a:p>
          <a:r>
            <a:rPr lang="en-US"/>
            <a:t>The Large numerical outlier values could be natural variations in the data.</a:t>
          </a:r>
        </a:p>
      </dgm:t>
    </dgm:pt>
    <dgm:pt modelId="{6DFF175F-0AEA-47C7-9B94-D4282C1D6E0A}" type="parTrans" cxnId="{D35ECF2F-4C2C-471E-95A7-D1AD072EBE72}">
      <dgm:prSet/>
      <dgm:spPr/>
      <dgm:t>
        <a:bodyPr/>
        <a:lstStyle/>
        <a:p>
          <a:endParaRPr lang="en-US"/>
        </a:p>
      </dgm:t>
    </dgm:pt>
    <dgm:pt modelId="{CEFE9317-E8A2-4A9B-B1DB-9E43862CFF45}" type="sibTrans" cxnId="{D35ECF2F-4C2C-471E-95A7-D1AD072EBE72}">
      <dgm:prSet/>
      <dgm:spPr/>
      <dgm:t>
        <a:bodyPr/>
        <a:lstStyle/>
        <a:p>
          <a:endParaRPr lang="en-US"/>
        </a:p>
      </dgm:t>
    </dgm:pt>
    <dgm:pt modelId="{700888F2-6DED-4692-87D3-4492A6EB8D3C}" type="pres">
      <dgm:prSet presAssocID="{A15E4C3A-DB94-4F9F-96BB-D81DE5051049}" presName="matrix" presStyleCnt="0">
        <dgm:presLayoutVars>
          <dgm:chMax val="1"/>
          <dgm:dir/>
          <dgm:resizeHandles val="exact"/>
        </dgm:presLayoutVars>
      </dgm:prSet>
      <dgm:spPr/>
    </dgm:pt>
    <dgm:pt modelId="{FB366ABA-ADC7-41DE-9388-DFC55A86526F}" type="pres">
      <dgm:prSet presAssocID="{A15E4C3A-DB94-4F9F-96BB-D81DE5051049}" presName="diamond" presStyleLbl="bgShp" presStyleIdx="0" presStyleCnt="1"/>
      <dgm:spPr/>
    </dgm:pt>
    <dgm:pt modelId="{0D72DD60-5CD8-4C05-97C0-7F2797E8875E}" type="pres">
      <dgm:prSet presAssocID="{A15E4C3A-DB94-4F9F-96BB-D81DE5051049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45DA261-8826-40E0-B6C5-DD703DAB3382}" type="pres">
      <dgm:prSet presAssocID="{A15E4C3A-DB94-4F9F-96BB-D81DE5051049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DB6E2A4-F219-4BC3-B117-7CC270B7D366}" type="pres">
      <dgm:prSet presAssocID="{A15E4C3A-DB94-4F9F-96BB-D81DE5051049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F53E23D0-CEA0-4BA5-9C9F-A34A84059FF9}" type="pres">
      <dgm:prSet presAssocID="{A15E4C3A-DB94-4F9F-96BB-D81DE5051049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C12FA12-BBF0-4CDC-A062-83910203E160}" type="presOf" srcId="{667FD474-989E-4B24-8C4A-DE8CC85B59AE}" destId="{545DA261-8826-40E0-B6C5-DD703DAB3382}" srcOrd="0" destOrd="0" presId="urn:microsoft.com/office/officeart/2005/8/layout/matrix3"/>
    <dgm:cxn modelId="{3AD83E1D-5CDB-4C09-AA95-4C5466A7BAA9}" type="presOf" srcId="{A15E4C3A-DB94-4F9F-96BB-D81DE5051049}" destId="{700888F2-6DED-4692-87D3-4492A6EB8D3C}" srcOrd="0" destOrd="0" presId="urn:microsoft.com/office/officeart/2005/8/layout/matrix3"/>
    <dgm:cxn modelId="{85AD7927-7B74-4CCB-93A2-ADC3EEB3065B}" srcId="{A15E4C3A-DB94-4F9F-96BB-D81DE5051049}" destId="{F945E71C-A53E-4A57-B0BC-CD08F898FFB1}" srcOrd="2" destOrd="0" parTransId="{D5EE2A3D-5A2F-4CFC-BBE9-9C812360007E}" sibTransId="{33CC43D0-BAD0-4D7D-B56F-4A8CEBE035A9}"/>
    <dgm:cxn modelId="{D35ECF2F-4C2C-471E-95A7-D1AD072EBE72}" srcId="{A15E4C3A-DB94-4F9F-96BB-D81DE5051049}" destId="{ABFC1913-47B5-48EB-9958-C22480F75997}" srcOrd="3" destOrd="0" parTransId="{6DFF175F-0AEA-47C7-9B94-D4282C1D6E0A}" sibTransId="{CEFE9317-E8A2-4A9B-B1DB-9E43862CFF45}"/>
    <dgm:cxn modelId="{A480DB54-E434-4BDF-8F29-4ABF858E5078}" type="presOf" srcId="{5FE51AC6-96FA-43E7-B71C-09360F12E2F6}" destId="{0D72DD60-5CD8-4C05-97C0-7F2797E8875E}" srcOrd="0" destOrd="0" presId="urn:microsoft.com/office/officeart/2005/8/layout/matrix3"/>
    <dgm:cxn modelId="{86B63087-EF64-420C-88B3-84B5799B2439}" srcId="{A15E4C3A-DB94-4F9F-96BB-D81DE5051049}" destId="{5FE51AC6-96FA-43E7-B71C-09360F12E2F6}" srcOrd="0" destOrd="0" parTransId="{851435B8-9511-47FA-940C-07DCD1DF4514}" sibTransId="{D7514207-6E24-41E0-B230-FB1FDD21CB62}"/>
    <dgm:cxn modelId="{45F82898-895A-41D2-BC1D-2CD26F9DD34A}" srcId="{A15E4C3A-DB94-4F9F-96BB-D81DE5051049}" destId="{667FD474-989E-4B24-8C4A-DE8CC85B59AE}" srcOrd="1" destOrd="0" parTransId="{AE0E3502-3E29-48B1-9752-8FE428F44D64}" sibTransId="{5C797206-FE96-4424-9859-B5D6C6244EEF}"/>
    <dgm:cxn modelId="{86FF4698-428D-486D-BDDF-95734C415254}" type="presOf" srcId="{F945E71C-A53E-4A57-B0BC-CD08F898FFB1}" destId="{DDB6E2A4-F219-4BC3-B117-7CC270B7D366}" srcOrd="0" destOrd="0" presId="urn:microsoft.com/office/officeart/2005/8/layout/matrix3"/>
    <dgm:cxn modelId="{A305F8FD-E766-465D-9DAE-EA738F84B29E}" type="presOf" srcId="{ABFC1913-47B5-48EB-9958-C22480F75997}" destId="{F53E23D0-CEA0-4BA5-9C9F-A34A84059FF9}" srcOrd="0" destOrd="0" presId="urn:microsoft.com/office/officeart/2005/8/layout/matrix3"/>
    <dgm:cxn modelId="{01CC9862-897D-4FAE-90F0-CEEE34655D22}" type="presParOf" srcId="{700888F2-6DED-4692-87D3-4492A6EB8D3C}" destId="{FB366ABA-ADC7-41DE-9388-DFC55A86526F}" srcOrd="0" destOrd="0" presId="urn:microsoft.com/office/officeart/2005/8/layout/matrix3"/>
    <dgm:cxn modelId="{90048F09-104E-4E4E-9499-15968267C74F}" type="presParOf" srcId="{700888F2-6DED-4692-87D3-4492A6EB8D3C}" destId="{0D72DD60-5CD8-4C05-97C0-7F2797E8875E}" srcOrd="1" destOrd="0" presId="urn:microsoft.com/office/officeart/2005/8/layout/matrix3"/>
    <dgm:cxn modelId="{6B0B4D0E-EF27-4C93-897B-8FE0F53A49D1}" type="presParOf" srcId="{700888F2-6DED-4692-87D3-4492A6EB8D3C}" destId="{545DA261-8826-40E0-B6C5-DD703DAB3382}" srcOrd="2" destOrd="0" presId="urn:microsoft.com/office/officeart/2005/8/layout/matrix3"/>
    <dgm:cxn modelId="{04A8E6CA-F897-466B-A224-DCC331827740}" type="presParOf" srcId="{700888F2-6DED-4692-87D3-4492A6EB8D3C}" destId="{DDB6E2A4-F219-4BC3-B117-7CC270B7D366}" srcOrd="3" destOrd="0" presId="urn:microsoft.com/office/officeart/2005/8/layout/matrix3"/>
    <dgm:cxn modelId="{091FE3BB-7E32-433D-B6AE-1E3DCE101FC6}" type="presParOf" srcId="{700888F2-6DED-4692-87D3-4492A6EB8D3C}" destId="{F53E23D0-CEA0-4BA5-9C9F-A34A84059FF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A481B2C-110F-4CC0-99CA-E41C35230A56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97B8EC2-35D0-4043-A0FA-5AB336F7E0C9}">
      <dgm:prSet/>
      <dgm:spPr/>
      <dgm:t>
        <a:bodyPr/>
        <a:lstStyle/>
        <a:p>
          <a:r>
            <a:rPr lang="en-US" dirty="0"/>
            <a:t>The cross Val score of the final model with the whole train data is: </a:t>
          </a:r>
          <a:r>
            <a:rPr lang="en-US" b="1" dirty="0"/>
            <a:t>0.8827</a:t>
          </a:r>
          <a:r>
            <a:rPr lang="en-US" dirty="0"/>
            <a:t> and the Variance is: </a:t>
          </a:r>
          <a:r>
            <a:rPr lang="en-US" b="1" dirty="0"/>
            <a:t>0.000714</a:t>
          </a:r>
          <a:endParaRPr lang="en-US" dirty="0"/>
        </a:p>
      </dgm:t>
    </dgm:pt>
    <dgm:pt modelId="{E0D89FD5-EB5A-4F4B-8761-0356FCF67067}" type="parTrans" cxnId="{05243D16-C64B-4F13-BDCE-2E94014D4789}">
      <dgm:prSet/>
      <dgm:spPr/>
      <dgm:t>
        <a:bodyPr/>
        <a:lstStyle/>
        <a:p>
          <a:endParaRPr lang="en-US"/>
        </a:p>
      </dgm:t>
    </dgm:pt>
    <dgm:pt modelId="{626C174C-8D49-491A-B275-FC7C2F8985C0}" type="sibTrans" cxnId="{05243D16-C64B-4F13-BDCE-2E94014D4789}">
      <dgm:prSet/>
      <dgm:spPr/>
      <dgm:t>
        <a:bodyPr/>
        <a:lstStyle/>
        <a:p>
          <a:endParaRPr lang="en-US"/>
        </a:p>
      </dgm:t>
    </dgm:pt>
    <dgm:pt modelId="{68B54CD3-C246-4EAD-9A1C-6A4B02782712}">
      <dgm:prSet/>
      <dgm:spPr/>
      <dgm:t>
        <a:bodyPr/>
        <a:lstStyle/>
        <a:p>
          <a:r>
            <a:rPr lang="en-US"/>
            <a:t>R2 score of whole Train data: </a:t>
          </a:r>
          <a:r>
            <a:rPr lang="en-US" b="1"/>
            <a:t>0.9525</a:t>
          </a:r>
          <a:endParaRPr lang="en-US"/>
        </a:p>
      </dgm:t>
    </dgm:pt>
    <dgm:pt modelId="{A436C88D-C32B-4E85-9C3B-4BF334A88C73}" type="parTrans" cxnId="{B32C0D5F-491D-4CA8-8AA0-E7D277BFB69B}">
      <dgm:prSet/>
      <dgm:spPr/>
      <dgm:t>
        <a:bodyPr/>
        <a:lstStyle/>
        <a:p>
          <a:endParaRPr lang="en-US"/>
        </a:p>
      </dgm:t>
    </dgm:pt>
    <dgm:pt modelId="{14C39217-39A1-43DE-B8C9-9D58DC96E6CD}" type="sibTrans" cxnId="{B32C0D5F-491D-4CA8-8AA0-E7D277BFB69B}">
      <dgm:prSet/>
      <dgm:spPr/>
      <dgm:t>
        <a:bodyPr/>
        <a:lstStyle/>
        <a:p>
          <a:endParaRPr lang="en-US"/>
        </a:p>
      </dgm:t>
    </dgm:pt>
    <dgm:pt modelId="{45EB3C26-7058-49A4-81D2-671AC771AEC8}">
      <dgm:prSet/>
      <dgm:spPr/>
      <dgm:t>
        <a:bodyPr/>
        <a:lstStyle/>
        <a:p>
          <a:r>
            <a:rPr lang="en-US"/>
            <a:t>Mean Square Error of whole Train data: </a:t>
          </a:r>
          <a:r>
            <a:rPr lang="en-US" b="1"/>
            <a:t>0.00078</a:t>
          </a:r>
          <a:endParaRPr lang="en-US"/>
        </a:p>
      </dgm:t>
    </dgm:pt>
    <dgm:pt modelId="{57F9FFBB-8E11-4C4C-B02C-5D1B2441F788}" type="parTrans" cxnId="{E49C0284-3A7D-4607-824E-3942E2C2C5E3}">
      <dgm:prSet/>
      <dgm:spPr/>
      <dgm:t>
        <a:bodyPr/>
        <a:lstStyle/>
        <a:p>
          <a:endParaRPr lang="en-US"/>
        </a:p>
      </dgm:t>
    </dgm:pt>
    <dgm:pt modelId="{BE812195-C974-4365-B7AD-0C2D4A070B43}" type="sibTrans" cxnId="{E49C0284-3A7D-4607-824E-3942E2C2C5E3}">
      <dgm:prSet/>
      <dgm:spPr/>
      <dgm:t>
        <a:bodyPr/>
        <a:lstStyle/>
        <a:p>
          <a:endParaRPr lang="en-US"/>
        </a:p>
      </dgm:t>
    </dgm:pt>
    <dgm:pt modelId="{C7CAF858-C65D-4991-BFFE-54548BE4DD90}" type="pres">
      <dgm:prSet presAssocID="{5A481B2C-110F-4CC0-99CA-E41C35230A56}" presName="vert0" presStyleCnt="0">
        <dgm:presLayoutVars>
          <dgm:dir/>
          <dgm:animOne val="branch"/>
          <dgm:animLvl val="lvl"/>
        </dgm:presLayoutVars>
      </dgm:prSet>
      <dgm:spPr/>
    </dgm:pt>
    <dgm:pt modelId="{E8C74A01-2048-4CEF-BD5D-521846EC8983}" type="pres">
      <dgm:prSet presAssocID="{597B8EC2-35D0-4043-A0FA-5AB336F7E0C9}" presName="thickLine" presStyleLbl="alignNode1" presStyleIdx="0" presStyleCnt="3"/>
      <dgm:spPr/>
    </dgm:pt>
    <dgm:pt modelId="{2DCEBCF6-F249-4838-AC0A-360CE770956F}" type="pres">
      <dgm:prSet presAssocID="{597B8EC2-35D0-4043-A0FA-5AB336F7E0C9}" presName="horz1" presStyleCnt="0"/>
      <dgm:spPr/>
    </dgm:pt>
    <dgm:pt modelId="{FA809C47-ADA3-4CD8-A583-2132FC41FDBC}" type="pres">
      <dgm:prSet presAssocID="{597B8EC2-35D0-4043-A0FA-5AB336F7E0C9}" presName="tx1" presStyleLbl="revTx" presStyleIdx="0" presStyleCnt="3"/>
      <dgm:spPr/>
    </dgm:pt>
    <dgm:pt modelId="{DACFA9CE-17F5-4799-BA54-522CA9AEF77A}" type="pres">
      <dgm:prSet presAssocID="{597B8EC2-35D0-4043-A0FA-5AB336F7E0C9}" presName="vert1" presStyleCnt="0"/>
      <dgm:spPr/>
    </dgm:pt>
    <dgm:pt modelId="{F7163C77-608D-4CE4-9457-8968FE49A56D}" type="pres">
      <dgm:prSet presAssocID="{68B54CD3-C246-4EAD-9A1C-6A4B02782712}" presName="thickLine" presStyleLbl="alignNode1" presStyleIdx="1" presStyleCnt="3"/>
      <dgm:spPr/>
    </dgm:pt>
    <dgm:pt modelId="{D7DB19F1-BF79-423D-A117-CA2070517DFF}" type="pres">
      <dgm:prSet presAssocID="{68B54CD3-C246-4EAD-9A1C-6A4B02782712}" presName="horz1" presStyleCnt="0"/>
      <dgm:spPr/>
    </dgm:pt>
    <dgm:pt modelId="{92A08A92-1AB8-4503-B7F8-25A6D59C2901}" type="pres">
      <dgm:prSet presAssocID="{68B54CD3-C246-4EAD-9A1C-6A4B02782712}" presName="tx1" presStyleLbl="revTx" presStyleIdx="1" presStyleCnt="3"/>
      <dgm:spPr/>
    </dgm:pt>
    <dgm:pt modelId="{EA712C13-437C-466F-9D5D-C3192BC17328}" type="pres">
      <dgm:prSet presAssocID="{68B54CD3-C246-4EAD-9A1C-6A4B02782712}" presName="vert1" presStyleCnt="0"/>
      <dgm:spPr/>
    </dgm:pt>
    <dgm:pt modelId="{D17A9B4B-4671-495D-A98A-8BEB0B98FF44}" type="pres">
      <dgm:prSet presAssocID="{45EB3C26-7058-49A4-81D2-671AC771AEC8}" presName="thickLine" presStyleLbl="alignNode1" presStyleIdx="2" presStyleCnt="3"/>
      <dgm:spPr/>
    </dgm:pt>
    <dgm:pt modelId="{4DC3D38B-32AD-44AC-82BD-E674CE3477B8}" type="pres">
      <dgm:prSet presAssocID="{45EB3C26-7058-49A4-81D2-671AC771AEC8}" presName="horz1" presStyleCnt="0"/>
      <dgm:spPr/>
    </dgm:pt>
    <dgm:pt modelId="{69B83103-139D-4F39-8DCC-E9C4D02C1086}" type="pres">
      <dgm:prSet presAssocID="{45EB3C26-7058-49A4-81D2-671AC771AEC8}" presName="tx1" presStyleLbl="revTx" presStyleIdx="2" presStyleCnt="3"/>
      <dgm:spPr/>
    </dgm:pt>
    <dgm:pt modelId="{E153B442-A939-4918-9AEA-3467E2B0CA7B}" type="pres">
      <dgm:prSet presAssocID="{45EB3C26-7058-49A4-81D2-671AC771AEC8}" presName="vert1" presStyleCnt="0"/>
      <dgm:spPr/>
    </dgm:pt>
  </dgm:ptLst>
  <dgm:cxnLst>
    <dgm:cxn modelId="{05243D16-C64B-4F13-BDCE-2E94014D4789}" srcId="{5A481B2C-110F-4CC0-99CA-E41C35230A56}" destId="{597B8EC2-35D0-4043-A0FA-5AB336F7E0C9}" srcOrd="0" destOrd="0" parTransId="{E0D89FD5-EB5A-4F4B-8761-0356FCF67067}" sibTransId="{626C174C-8D49-491A-B275-FC7C2F8985C0}"/>
    <dgm:cxn modelId="{B32C0D5F-491D-4CA8-8AA0-E7D277BFB69B}" srcId="{5A481B2C-110F-4CC0-99CA-E41C35230A56}" destId="{68B54CD3-C246-4EAD-9A1C-6A4B02782712}" srcOrd="1" destOrd="0" parTransId="{A436C88D-C32B-4E85-9C3B-4BF334A88C73}" sibTransId="{14C39217-39A1-43DE-B8C9-9D58DC96E6CD}"/>
    <dgm:cxn modelId="{2498B382-ECC8-407C-B49B-AB12D6EEA715}" type="presOf" srcId="{597B8EC2-35D0-4043-A0FA-5AB336F7E0C9}" destId="{FA809C47-ADA3-4CD8-A583-2132FC41FDBC}" srcOrd="0" destOrd="0" presId="urn:microsoft.com/office/officeart/2008/layout/LinedList"/>
    <dgm:cxn modelId="{E49C0284-3A7D-4607-824E-3942E2C2C5E3}" srcId="{5A481B2C-110F-4CC0-99CA-E41C35230A56}" destId="{45EB3C26-7058-49A4-81D2-671AC771AEC8}" srcOrd="2" destOrd="0" parTransId="{57F9FFBB-8E11-4C4C-B02C-5D1B2441F788}" sibTransId="{BE812195-C974-4365-B7AD-0C2D4A070B43}"/>
    <dgm:cxn modelId="{610B2FC0-61F4-4DBD-889B-B04F51FAD2B8}" type="presOf" srcId="{5A481B2C-110F-4CC0-99CA-E41C35230A56}" destId="{C7CAF858-C65D-4991-BFFE-54548BE4DD90}" srcOrd="0" destOrd="0" presId="urn:microsoft.com/office/officeart/2008/layout/LinedList"/>
    <dgm:cxn modelId="{FC3F39DA-8672-41B7-8251-49257490B20F}" type="presOf" srcId="{45EB3C26-7058-49A4-81D2-671AC771AEC8}" destId="{69B83103-139D-4F39-8DCC-E9C4D02C1086}" srcOrd="0" destOrd="0" presId="urn:microsoft.com/office/officeart/2008/layout/LinedList"/>
    <dgm:cxn modelId="{9A3BFAF0-DDFC-4647-AE42-ACF5BE6B88D5}" type="presOf" srcId="{68B54CD3-C246-4EAD-9A1C-6A4B02782712}" destId="{92A08A92-1AB8-4503-B7F8-25A6D59C2901}" srcOrd="0" destOrd="0" presId="urn:microsoft.com/office/officeart/2008/layout/LinedList"/>
    <dgm:cxn modelId="{3DF22954-E3E6-4F91-B8A1-154726A40F76}" type="presParOf" srcId="{C7CAF858-C65D-4991-BFFE-54548BE4DD90}" destId="{E8C74A01-2048-4CEF-BD5D-521846EC8983}" srcOrd="0" destOrd="0" presId="urn:microsoft.com/office/officeart/2008/layout/LinedList"/>
    <dgm:cxn modelId="{116E95F4-5814-4F72-BDB6-7BD399CD93B9}" type="presParOf" srcId="{C7CAF858-C65D-4991-BFFE-54548BE4DD90}" destId="{2DCEBCF6-F249-4838-AC0A-360CE770956F}" srcOrd="1" destOrd="0" presId="urn:microsoft.com/office/officeart/2008/layout/LinedList"/>
    <dgm:cxn modelId="{91D6261A-E25C-4BEF-A775-68B6748BBB17}" type="presParOf" srcId="{2DCEBCF6-F249-4838-AC0A-360CE770956F}" destId="{FA809C47-ADA3-4CD8-A583-2132FC41FDBC}" srcOrd="0" destOrd="0" presId="urn:microsoft.com/office/officeart/2008/layout/LinedList"/>
    <dgm:cxn modelId="{4E96F979-063C-4222-AE82-F3D2040A3507}" type="presParOf" srcId="{2DCEBCF6-F249-4838-AC0A-360CE770956F}" destId="{DACFA9CE-17F5-4799-BA54-522CA9AEF77A}" srcOrd="1" destOrd="0" presId="urn:microsoft.com/office/officeart/2008/layout/LinedList"/>
    <dgm:cxn modelId="{DE857F66-3F74-4419-A804-0DCA58641983}" type="presParOf" srcId="{C7CAF858-C65D-4991-BFFE-54548BE4DD90}" destId="{F7163C77-608D-4CE4-9457-8968FE49A56D}" srcOrd="2" destOrd="0" presId="urn:microsoft.com/office/officeart/2008/layout/LinedList"/>
    <dgm:cxn modelId="{919A5ED9-018A-4B6D-87C0-7E2E29D671C5}" type="presParOf" srcId="{C7CAF858-C65D-4991-BFFE-54548BE4DD90}" destId="{D7DB19F1-BF79-423D-A117-CA2070517DFF}" srcOrd="3" destOrd="0" presId="urn:microsoft.com/office/officeart/2008/layout/LinedList"/>
    <dgm:cxn modelId="{9C1D0E72-C05D-409C-AC4E-C25F66E27662}" type="presParOf" srcId="{D7DB19F1-BF79-423D-A117-CA2070517DFF}" destId="{92A08A92-1AB8-4503-B7F8-25A6D59C2901}" srcOrd="0" destOrd="0" presId="urn:microsoft.com/office/officeart/2008/layout/LinedList"/>
    <dgm:cxn modelId="{59E8B8C3-10C7-4225-BD81-B3FB8B64BC49}" type="presParOf" srcId="{D7DB19F1-BF79-423D-A117-CA2070517DFF}" destId="{EA712C13-437C-466F-9D5D-C3192BC17328}" srcOrd="1" destOrd="0" presId="urn:microsoft.com/office/officeart/2008/layout/LinedList"/>
    <dgm:cxn modelId="{C6A81648-A9F9-46B7-AB31-37232D10B7E3}" type="presParOf" srcId="{C7CAF858-C65D-4991-BFFE-54548BE4DD90}" destId="{D17A9B4B-4671-495D-A98A-8BEB0B98FF44}" srcOrd="4" destOrd="0" presId="urn:microsoft.com/office/officeart/2008/layout/LinedList"/>
    <dgm:cxn modelId="{737F63BE-BD09-4513-A132-04C8A3CA5687}" type="presParOf" srcId="{C7CAF858-C65D-4991-BFFE-54548BE4DD90}" destId="{4DC3D38B-32AD-44AC-82BD-E674CE3477B8}" srcOrd="5" destOrd="0" presId="urn:microsoft.com/office/officeart/2008/layout/LinedList"/>
    <dgm:cxn modelId="{6E36F481-2F82-484F-B0DC-E1D6606D1D0B}" type="presParOf" srcId="{4DC3D38B-32AD-44AC-82BD-E674CE3477B8}" destId="{69B83103-139D-4F39-8DCC-E9C4D02C1086}" srcOrd="0" destOrd="0" presId="urn:microsoft.com/office/officeart/2008/layout/LinedList"/>
    <dgm:cxn modelId="{65CF23CC-FEDE-4A01-A5E6-4EA390626E43}" type="presParOf" srcId="{4DC3D38B-32AD-44AC-82BD-E674CE3477B8}" destId="{E153B442-A939-4918-9AEA-3467E2B0CA7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7C3B95-2381-46D9-9844-3D480313F152}">
      <dsp:nvSpPr>
        <dsp:cNvPr id="0" name=""/>
        <dsp:cNvSpPr/>
      </dsp:nvSpPr>
      <dsp:spPr>
        <a:xfrm>
          <a:off x="0" y="69798"/>
          <a:ext cx="5000124" cy="95099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 US-based housing company named Surprise Housing has decided to enter the Australian market. </a:t>
          </a:r>
        </a:p>
      </dsp:txBody>
      <dsp:txXfrm>
        <a:off x="46424" y="116222"/>
        <a:ext cx="4907276" cy="858142"/>
      </dsp:txXfrm>
    </dsp:sp>
    <dsp:sp modelId="{5DF029A0-6C7F-4CD7-B633-BAFC415C54DF}">
      <dsp:nvSpPr>
        <dsp:cNvPr id="0" name=""/>
        <dsp:cNvSpPr/>
      </dsp:nvSpPr>
      <dsp:spPr>
        <a:xfrm>
          <a:off x="0" y="1069749"/>
          <a:ext cx="5000124" cy="950990"/>
        </a:xfrm>
        <a:prstGeom prst="roundRect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 company uses data analytics to purchase houses at a price below their actual values and flip them at a higher price. </a:t>
          </a:r>
        </a:p>
      </dsp:txBody>
      <dsp:txXfrm>
        <a:off x="46424" y="1116173"/>
        <a:ext cx="4907276" cy="858142"/>
      </dsp:txXfrm>
    </dsp:sp>
    <dsp:sp modelId="{20ADDE09-2B29-4EA9-9FE4-692C7A647689}">
      <dsp:nvSpPr>
        <dsp:cNvPr id="0" name=""/>
        <dsp:cNvSpPr/>
      </dsp:nvSpPr>
      <dsp:spPr>
        <a:xfrm>
          <a:off x="0" y="2069700"/>
          <a:ext cx="5000124" cy="950990"/>
        </a:xfrm>
        <a:prstGeom prst="roundRect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 company has collected a data set from the sale of houses in Australia in order to analyze and predict the sale prices.</a:t>
          </a:r>
        </a:p>
      </dsp:txBody>
      <dsp:txXfrm>
        <a:off x="46424" y="2116124"/>
        <a:ext cx="4907276" cy="858142"/>
      </dsp:txXfrm>
    </dsp:sp>
    <dsp:sp modelId="{BE4E1CD0-20CC-459B-ACBC-2B222B1AFFF0}">
      <dsp:nvSpPr>
        <dsp:cNvPr id="0" name=""/>
        <dsp:cNvSpPr/>
      </dsp:nvSpPr>
      <dsp:spPr>
        <a:xfrm>
          <a:off x="0" y="3069650"/>
          <a:ext cx="5000124" cy="950990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 company is looking at prospective properties to buy houses to enter the market.</a:t>
          </a:r>
        </a:p>
      </dsp:txBody>
      <dsp:txXfrm>
        <a:off x="46424" y="3116074"/>
        <a:ext cx="4907276" cy="8581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366ABA-ADC7-41DE-9388-DFC55A86526F}">
      <dsp:nvSpPr>
        <dsp:cNvPr id="0" name=""/>
        <dsp:cNvSpPr/>
      </dsp:nvSpPr>
      <dsp:spPr>
        <a:xfrm>
          <a:off x="454842" y="0"/>
          <a:ext cx="4090440" cy="4090440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D72DD60-5CD8-4C05-97C0-7F2797E8875E}">
      <dsp:nvSpPr>
        <dsp:cNvPr id="0" name=""/>
        <dsp:cNvSpPr/>
      </dsp:nvSpPr>
      <dsp:spPr>
        <a:xfrm>
          <a:off x="843433" y="388591"/>
          <a:ext cx="1595271" cy="1595271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Id is a unique identifier for each house. Hence dropped it.</a:t>
          </a:r>
        </a:p>
      </dsp:txBody>
      <dsp:txXfrm>
        <a:off x="921308" y="466466"/>
        <a:ext cx="1439521" cy="1439521"/>
      </dsp:txXfrm>
    </dsp:sp>
    <dsp:sp modelId="{545DA261-8826-40E0-B6C5-DD703DAB3382}">
      <dsp:nvSpPr>
        <dsp:cNvPr id="0" name=""/>
        <dsp:cNvSpPr/>
      </dsp:nvSpPr>
      <dsp:spPr>
        <a:xfrm>
          <a:off x="2561418" y="388591"/>
          <a:ext cx="1595271" cy="1595271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The YearBuilt, YearRemodAdd, GarageYrBlt, YrSold, MoSold are all year and month data. But these are considered as categorical data while solving.</a:t>
          </a:r>
        </a:p>
      </dsp:txBody>
      <dsp:txXfrm>
        <a:off x="2639293" y="466466"/>
        <a:ext cx="1439521" cy="1439521"/>
      </dsp:txXfrm>
    </dsp:sp>
    <dsp:sp modelId="{DDB6E2A4-F219-4BC3-B117-7CC270B7D366}">
      <dsp:nvSpPr>
        <dsp:cNvPr id="0" name=""/>
        <dsp:cNvSpPr/>
      </dsp:nvSpPr>
      <dsp:spPr>
        <a:xfrm>
          <a:off x="843433" y="2106576"/>
          <a:ext cx="1595271" cy="1595271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The missing values in some of the categorical features were because the house did not have that feature.</a:t>
          </a:r>
        </a:p>
      </dsp:txBody>
      <dsp:txXfrm>
        <a:off x="921308" y="2184451"/>
        <a:ext cx="1439521" cy="1439521"/>
      </dsp:txXfrm>
    </dsp:sp>
    <dsp:sp modelId="{F53E23D0-CEA0-4BA5-9C9F-A34A84059FF9}">
      <dsp:nvSpPr>
        <dsp:cNvPr id="0" name=""/>
        <dsp:cNvSpPr/>
      </dsp:nvSpPr>
      <dsp:spPr>
        <a:xfrm>
          <a:off x="2561418" y="2106576"/>
          <a:ext cx="1595271" cy="1595271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The Large numerical outlier values could be natural variations in the data.</a:t>
          </a:r>
        </a:p>
      </dsp:txBody>
      <dsp:txXfrm>
        <a:off x="2639293" y="2184451"/>
        <a:ext cx="1439521" cy="143952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C74A01-2048-4CEF-BD5D-521846EC8983}">
      <dsp:nvSpPr>
        <dsp:cNvPr id="0" name=""/>
        <dsp:cNvSpPr/>
      </dsp:nvSpPr>
      <dsp:spPr>
        <a:xfrm>
          <a:off x="0" y="1869"/>
          <a:ext cx="486965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809C47-ADA3-4CD8-A583-2132FC41FDBC}">
      <dsp:nvSpPr>
        <dsp:cNvPr id="0" name=""/>
        <dsp:cNvSpPr/>
      </dsp:nvSpPr>
      <dsp:spPr>
        <a:xfrm>
          <a:off x="0" y="1869"/>
          <a:ext cx="4869656" cy="1275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cross Val score of the final model with the whole train data is: </a:t>
          </a:r>
          <a:r>
            <a:rPr lang="en-US" sz="2400" b="1" kern="1200" dirty="0"/>
            <a:t>0.8827</a:t>
          </a:r>
          <a:r>
            <a:rPr lang="en-US" sz="2400" kern="1200" dirty="0"/>
            <a:t> and the Variance is: </a:t>
          </a:r>
          <a:r>
            <a:rPr lang="en-US" sz="2400" b="1" kern="1200" dirty="0"/>
            <a:t>0.000714</a:t>
          </a:r>
          <a:endParaRPr lang="en-US" sz="2400" kern="1200" dirty="0"/>
        </a:p>
      </dsp:txBody>
      <dsp:txXfrm>
        <a:off x="0" y="1869"/>
        <a:ext cx="4869656" cy="1275103"/>
      </dsp:txXfrm>
    </dsp:sp>
    <dsp:sp modelId="{F7163C77-608D-4CE4-9457-8968FE49A56D}">
      <dsp:nvSpPr>
        <dsp:cNvPr id="0" name=""/>
        <dsp:cNvSpPr/>
      </dsp:nvSpPr>
      <dsp:spPr>
        <a:xfrm>
          <a:off x="0" y="1276973"/>
          <a:ext cx="4869656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A08A92-1AB8-4503-B7F8-25A6D59C2901}">
      <dsp:nvSpPr>
        <dsp:cNvPr id="0" name=""/>
        <dsp:cNvSpPr/>
      </dsp:nvSpPr>
      <dsp:spPr>
        <a:xfrm>
          <a:off x="0" y="1276973"/>
          <a:ext cx="4869656" cy="1275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R2 score of whole Train data: </a:t>
          </a:r>
          <a:r>
            <a:rPr lang="en-US" sz="2400" b="1" kern="1200"/>
            <a:t>0.9525</a:t>
          </a:r>
          <a:endParaRPr lang="en-US" sz="2400" kern="1200"/>
        </a:p>
      </dsp:txBody>
      <dsp:txXfrm>
        <a:off x="0" y="1276973"/>
        <a:ext cx="4869656" cy="1275103"/>
      </dsp:txXfrm>
    </dsp:sp>
    <dsp:sp modelId="{D17A9B4B-4671-495D-A98A-8BEB0B98FF44}">
      <dsp:nvSpPr>
        <dsp:cNvPr id="0" name=""/>
        <dsp:cNvSpPr/>
      </dsp:nvSpPr>
      <dsp:spPr>
        <a:xfrm>
          <a:off x="0" y="2552076"/>
          <a:ext cx="4869656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B83103-139D-4F39-8DCC-E9C4D02C1086}">
      <dsp:nvSpPr>
        <dsp:cNvPr id="0" name=""/>
        <dsp:cNvSpPr/>
      </dsp:nvSpPr>
      <dsp:spPr>
        <a:xfrm>
          <a:off x="0" y="2552076"/>
          <a:ext cx="4869656" cy="1275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Mean Square Error of whole Train data: </a:t>
          </a:r>
          <a:r>
            <a:rPr lang="en-US" sz="2400" b="1" kern="1200"/>
            <a:t>0.00078</a:t>
          </a:r>
          <a:endParaRPr lang="en-US" sz="2400" kern="1200"/>
        </a:p>
      </dsp:txBody>
      <dsp:txXfrm>
        <a:off x="0" y="2552076"/>
        <a:ext cx="4869656" cy="12751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684583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8c2cc41fd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8c2cc41fd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4646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8c2cc41fd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8c2cc41fd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65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8c2cc41fd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8c2cc41fd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2940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8c2cc41fd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8c2cc41fd_0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77325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c8c2cc41fd_3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c8c2cc41fd_3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3857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AAD78-509B-4BE7-98E8-17E93B8683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EB1B24-7B60-4B4D-A11E-BEBAC9E8AC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B8D00-107D-4AE2-BBC2-BAAA410C4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E6DF1-7C8C-4DA7-85B9-5727BEC40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03F4-21CC-4B19-B16C-E4A30578E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694326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0D5C9-398E-42E7-BDE9-607D3B30D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FA13C6-17FC-4285-9DDE-C42F1BE203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4D6F4-361A-41A1-886B-F0F560730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74F43-4E61-426B-AC78-375B3087E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D9F09-70F0-4372-9C10-A7D398D6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8198709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7C9E8E-BA0B-4242-ACC9-8B685F0CA7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8E45D9-5926-4604-8852-023ACF60C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26C46-10AF-491F-BA57-93B6710A3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96B6B-8970-4BCE-8638-A3A159786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3E2A3-BD73-47DA-AF80-70BC5BCCA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0328158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81066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0863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E5D3-5B7E-41CD-8525-231B54E4D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E4B57-010B-4729-AC23-20AF9A38C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19819-A92E-4AEB-B926-AAB1217E6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DFE50-A400-4868-805B-34E57393B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A9D31-6AA1-47CA-8CAD-03B6255E0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5073641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0D309-482D-4BF7-8D99-034824CD1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B18B6-7C7E-4236-8731-93E99EEB4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DACDF-AB5D-4F5A-834F-73B8747D8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87B2D-1287-4C4B-BF32-FBFED5E26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A9691-8CBB-45F5-8D98-C9327D1E0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4295560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9F850-E895-4900-BD8C-B2CFFA190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395C8-4423-4A70-B398-4A174E5463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6C8D51-CF74-462C-8572-3DAB34C89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3E4701-CE03-4638-BC8A-6155DE055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27C1C-AA1E-4387-8872-447695FDC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C9D57-BF5D-41B1-92E2-41D51C4C0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367527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CD64E-A134-4236-82F8-0CAF49445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5753AA-E127-406F-AC25-24F8BC011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4FD71-1276-47BC-943A-362622035B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05612D-72E6-4BB1-8A7B-B04AA49E54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681C1C-1366-4838-AB43-A3D5118BA2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D89774-67B9-4F3F-BE16-B47539297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A71561-13BE-497F-9FEE-D5B2CE88C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52C349-D729-4A18-B5E7-3C08D4B8A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2733520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BD69E-4BE7-4DA6-B5BC-F43AF2838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E3A753-030C-4329-89D0-DA059F19D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E0F806-0FDD-4A53-BF0A-8F9D2F782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C80B59-52BB-4A78-A8C1-ADA092D2C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6664644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60B167-8EC7-4850-AC56-5719390F3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6B3E71-B64A-4D60-95DA-1F1ABF050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7587EC-179F-4615-84B3-47420B1ED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86750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DDB2E-3DEF-4852-ABA2-56072EF6A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D2311-7D44-4698-979D-66EE8C537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3BCE8-BFEE-4CD5-A29A-BD03542B73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0A56DF-0303-450C-AAE8-8A2C21146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CD85F-20AE-40D5-A0C1-77752F9A5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CC633-2AFA-49C7-81D8-6A7DE8B49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8989833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7A7F0-3FCA-4AFE-A063-7F06D42C3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81D954-B7FE-4694-AB8F-BFB4E6992A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F5E21-B28F-4EAA-85BD-A8809A3695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62D99-6D01-42A1-AD5E-32EAF5CD3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930D2-D1B9-4BDE-B7CF-39D65D1D6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4FE5D4-B561-4016-9FFE-F84A94271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330514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E40DE9-541C-4FD0-A099-FAF5410E0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6D4AE-F11E-485B-81B3-EAB922AE5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936C9-18DB-49A2-984B-4A24BEF8D8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5583C-0D82-4744-98C6-FC64494B3529}" type="datetimeFigureOut">
              <a:rPr lang="en-IN" smtClean="0"/>
              <a:t>07-03-2022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A86C1-8A1F-466E-8A58-DB165EC0A7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EEF64-F3DF-465F-99D7-5DCB738016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5135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89F27-B0FA-4D5A-B5B8-F7F9251AB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213B62-50C1-4064-92C0-39DCAA32E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224"/>
            <a:ext cx="9144000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CF7211-B027-434C-A161-41107CA7CED2}"/>
              </a:ext>
            </a:extLst>
          </p:cNvPr>
          <p:cNvSpPr txBox="1"/>
          <p:nvPr/>
        </p:nvSpPr>
        <p:spPr>
          <a:xfrm>
            <a:off x="371475" y="207169"/>
            <a:ext cx="4486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chemeClr val="bg1">
                    <a:lumMod val="95000"/>
                  </a:schemeClr>
                </a:solidFill>
                <a:latin typeface="Bell MT" panose="02020503060305020303" pitchFamily="18" charset="0"/>
              </a:rPr>
              <a:t>Housing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569C61-0A25-4AE9-A662-9D337A3F9B51}"/>
              </a:ext>
            </a:extLst>
          </p:cNvPr>
          <p:cNvSpPr txBox="1"/>
          <p:nvPr/>
        </p:nvSpPr>
        <p:spPr>
          <a:xfrm>
            <a:off x="773700" y="4266581"/>
            <a:ext cx="53888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>
                    <a:lumMod val="95000"/>
                  </a:schemeClr>
                </a:solidFill>
              </a:rPr>
              <a:t>Submitted by:-</a:t>
            </a:r>
          </a:p>
          <a:p>
            <a:r>
              <a:rPr lang="en-IN" sz="14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Bell MT" panose="02020503060305020303" pitchFamily="18" charset="0"/>
              </a:rPr>
              <a:t>AKSHAY DINESH SHAH</a:t>
            </a:r>
          </a:p>
        </p:txBody>
      </p:sp>
    </p:spTree>
    <p:extLst>
      <p:ext uri="{BB962C8B-B14F-4D97-AF65-F5344CB8AC3E}">
        <p14:creationId xmlns:p14="http://schemas.microsoft.com/office/powerpoint/2010/main" val="342526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E05CD3-8576-49AB-AE64-869FDAD12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61" y="1205901"/>
            <a:ext cx="2751685" cy="2303930"/>
          </a:xfr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spcBef>
                <a:spcPct val="0"/>
              </a:spcBef>
            </a:pPr>
            <a:r>
              <a:rPr lang="en-US" sz="2800" b="1" i="0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It is observed that ‘</a:t>
            </a:r>
            <a:r>
              <a:rPr lang="en-US" sz="2800" b="1" i="0" kern="1200" dirty="0" err="1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MasVnr</a:t>
            </a:r>
            <a:r>
              <a:rPr lang="en-US" sz="2800" b="1" i="0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’ Area' is NOT positively correlated with 'Sale Price'</a:t>
            </a:r>
            <a:br>
              <a:rPr lang="en-US" sz="2800" b="1" i="0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</a:br>
            <a:endParaRPr lang="en-US" sz="2800" kern="1200" dirty="0">
              <a:solidFill>
                <a:srgbClr val="FFFFFF"/>
              </a:solidFill>
              <a:latin typeface="Bell MT" panose="020205030603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1A07B2-007A-495A-B53D-2437A2803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600476"/>
            <a:ext cx="5419311" cy="394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983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056CE8-0F33-4FB1-BF3A-FC43BEE60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312" y="1206708"/>
            <a:ext cx="2686053" cy="3029727"/>
          </a:xfr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spcBef>
                <a:spcPct val="0"/>
              </a:spcBef>
            </a:pP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It is observed that 'BsmtFinSF1' is positively correlated with 'Sale Price'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146373-AE01-42C8-8462-939DB9B95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566605"/>
            <a:ext cx="5419311" cy="401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431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3177B-568E-4E0D-8BAD-48DD29B43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868" y="928582"/>
            <a:ext cx="2590204" cy="2303930"/>
          </a:xfr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spcBef>
                <a:spcPct val="0"/>
              </a:spcBef>
            </a:pPr>
            <a:r>
              <a:rPr lang="en-US" sz="2800" b="1" dirty="0">
                <a:solidFill>
                  <a:srgbClr val="FFFFFF"/>
                </a:solidFill>
                <a:latin typeface="Bell MT" panose="02020503060305020303" pitchFamily="18" charset="0"/>
              </a:rPr>
              <a:t>I</a:t>
            </a:r>
            <a:r>
              <a:rPr lang="en-US" sz="2800" b="1" i="0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t is observed that 'BsmtFinSF1' is positively correlated with 'Sale Price'</a:t>
            </a:r>
            <a:br>
              <a:rPr lang="en-US" sz="2800" b="1" i="0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</a:br>
            <a:endParaRPr lang="en-US" sz="2800" kern="1200" dirty="0">
              <a:solidFill>
                <a:srgbClr val="FFFFFF"/>
              </a:solidFill>
              <a:latin typeface="Bell MT" panose="020205030603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13B240-F11D-4E4D-A396-4BE24AA3B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566605"/>
            <a:ext cx="5419311" cy="401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752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6EC257-2EB2-463D-8A01-921352A56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578" y="823650"/>
            <a:ext cx="2582554" cy="230393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defTabSz="914400">
              <a:spcBef>
                <a:spcPct val="0"/>
              </a:spcBef>
            </a:pPr>
            <a:r>
              <a:rPr lang="en-US" sz="3100" b="1" dirty="0">
                <a:solidFill>
                  <a:srgbClr val="FFFFFF"/>
                </a:solidFill>
                <a:latin typeface="Bell MT" panose="02020503060305020303" pitchFamily="18" charset="0"/>
              </a:rPr>
              <a:t>I</a:t>
            </a:r>
            <a:r>
              <a:rPr lang="en-US" sz="3100" b="1" i="0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t is observed that '</a:t>
            </a:r>
            <a:r>
              <a:rPr lang="en-US" sz="3100" b="1" i="0" kern="1200" dirty="0" err="1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BsmtUnfSF</a:t>
            </a:r>
            <a:r>
              <a:rPr lang="en-US" sz="3100" b="1" i="0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' is Slightly positively correlated with 'Sale Price</a:t>
            </a:r>
            <a:r>
              <a:rPr lang="en-US" sz="2300" b="1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'</a:t>
            </a:r>
            <a:br>
              <a:rPr lang="en-US" sz="2300" b="1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23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82880-C5F3-4537-8206-4F10048FF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593702"/>
            <a:ext cx="5419311" cy="395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321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8EF74C-C512-4DDC-ABB7-BF099F50F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577" y="1053540"/>
            <a:ext cx="2582554" cy="2303930"/>
          </a:xfr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spcBef>
                <a:spcPct val="0"/>
              </a:spcBef>
            </a:pP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‘</a:t>
            </a:r>
            <a:r>
              <a:rPr lang="en-US" sz="2800" kern="1200" dirty="0" err="1">
                <a:solidFill>
                  <a:srgbClr val="FFFFFF"/>
                </a:solidFill>
                <a:latin typeface="Bell MT" panose="02020503060305020303" pitchFamily="18" charset="0"/>
              </a:rPr>
              <a:t>TotalBsmtSF</a:t>
            </a: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’ and ‘</a:t>
            </a:r>
            <a:r>
              <a:rPr lang="en-US" sz="2800" kern="1200" dirty="0" err="1">
                <a:solidFill>
                  <a:srgbClr val="FFFFFF"/>
                </a:solidFill>
                <a:latin typeface="Bell MT" panose="02020503060305020303" pitchFamily="18" charset="0"/>
              </a:rPr>
              <a:t>SalePrice</a:t>
            </a: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’ have a positive correlation and relationship shows linearity.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42FD65-5C76-4C6E-B8EC-D90E489E4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566605"/>
            <a:ext cx="5419311" cy="401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189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01C44-974B-4C44-8831-3CA283F82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30" y="1112562"/>
            <a:ext cx="2405921" cy="3266697"/>
          </a:xfr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spcBef>
                <a:spcPct val="0"/>
              </a:spcBef>
            </a:pP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It is observed that '2ndFlrSF' is positively correlated with 'Sale Price'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90D9FC-0E81-4284-85C7-0FDE741E9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566605"/>
            <a:ext cx="5419311" cy="401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352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394C39-6493-488E-932E-AD7815AD2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593" y="1426467"/>
            <a:ext cx="2686053" cy="2303930"/>
          </a:xfr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spcBef>
                <a:spcPct val="0"/>
              </a:spcBef>
            </a:pP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There is positive correlation between </a:t>
            </a:r>
            <a:b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</a:b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‘</a:t>
            </a:r>
            <a:r>
              <a:rPr lang="en-US" sz="2800" kern="1200" dirty="0" err="1">
                <a:solidFill>
                  <a:srgbClr val="FFFFFF"/>
                </a:solidFill>
                <a:latin typeface="Bell MT" panose="02020503060305020303" pitchFamily="18" charset="0"/>
              </a:rPr>
              <a:t>FullBath</a:t>
            </a: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’ and ‘</a:t>
            </a:r>
            <a:r>
              <a:rPr lang="en-US" sz="2800" kern="1200" dirty="0" err="1">
                <a:solidFill>
                  <a:srgbClr val="FFFFFF"/>
                </a:solidFill>
                <a:latin typeface="Bell MT" panose="02020503060305020303" pitchFamily="18" charset="0"/>
              </a:rPr>
              <a:t>SalePrice</a:t>
            </a: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’.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E6F208-5DFF-498E-B3D1-4C8C182CF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566605"/>
            <a:ext cx="5419311" cy="401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16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464365-5862-402A-8E4C-4D312A227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573" y="1053540"/>
            <a:ext cx="2686053" cy="2303930"/>
          </a:xfr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spcBef>
                <a:spcPct val="0"/>
              </a:spcBef>
            </a:pP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It is observed that '</a:t>
            </a:r>
            <a:r>
              <a:rPr lang="en-US" sz="2800" kern="1200" dirty="0" err="1">
                <a:solidFill>
                  <a:srgbClr val="FFFFFF"/>
                </a:solidFill>
                <a:latin typeface="Bell MT" panose="02020503060305020303" pitchFamily="18" charset="0"/>
              </a:rPr>
              <a:t>GrLiv</a:t>
            </a: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 Area' is GOOD positively correlated with 'Sale Price'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3FBA29-46C3-4879-A83A-1D9D2EE55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566605"/>
            <a:ext cx="5419311" cy="401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05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534B03-EC40-421D-8627-06031A225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578" y="2075329"/>
            <a:ext cx="2390074" cy="2303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Bell MT" panose="02020503060305020303" pitchFamily="18" charset="0"/>
              </a:rPr>
              <a:t>S</a:t>
            </a:r>
            <a:r>
              <a:rPr lang="en-US" sz="4000" kern="1200" dirty="0">
                <a:solidFill>
                  <a:srgbClr val="FFFFFF"/>
                </a:solidFill>
                <a:latin typeface="Bell MT" panose="02020503060305020303" pitchFamily="18" charset="0"/>
              </a:rPr>
              <a:t>kewness: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92730B-0F7C-4B98-ABB2-A7D76791C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781" y="179963"/>
            <a:ext cx="5295979" cy="482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5638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F11FD-2A72-402A-BF99-260FBA0DF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32" y="2075329"/>
            <a:ext cx="2550720" cy="2303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600" b="1" i="0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Power Transform:</a:t>
            </a:r>
            <a:br>
              <a:rPr lang="en-US" sz="3600" b="1" i="0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</a:br>
            <a:endParaRPr lang="en-US" sz="3600" kern="1200" dirty="0">
              <a:solidFill>
                <a:srgbClr val="FFFFFF"/>
              </a:solidFill>
              <a:latin typeface="Bell MT" panose="020205030603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CB0645-FACF-4BD5-BA41-6042C0828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688" y="91285"/>
            <a:ext cx="5126281" cy="495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443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63" y="1057562"/>
            <a:ext cx="51435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575942" y="2691064"/>
            <a:ext cx="1876484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727288"/>
            <a:ext cx="2925267" cy="3134219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71" y="1057559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439858" y="1262817"/>
            <a:ext cx="2336449" cy="1797269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r" defTabSz="914400">
              <a:spcBef>
                <a:spcPct val="0"/>
              </a:spcBef>
              <a:spcAft>
                <a:spcPts val="0"/>
              </a:spcAft>
            </a:pPr>
            <a:r>
              <a:rPr lang="en-US" sz="3000" b="1" kern="1200" dirty="0">
                <a:solidFill>
                  <a:srgbClr val="FFFFFF"/>
                </a:solidFill>
                <a:latin typeface="Bell MT" panose="02020503060305020303" pitchFamily="18" charset="0"/>
                <a:sym typeface="Calibri"/>
              </a:rPr>
              <a:t>Problem Statement</a:t>
            </a:r>
          </a:p>
        </p:txBody>
      </p:sp>
      <p:graphicFrame>
        <p:nvGraphicFramePr>
          <p:cNvPr id="71" name="Google Shape;69;p14">
            <a:extLst>
              <a:ext uri="{FF2B5EF4-FFF2-40B4-BE49-F238E27FC236}">
                <a16:creationId xmlns:a16="http://schemas.microsoft.com/office/drawing/2014/main" id="{DC2DC895-CEFF-4A99-BC1B-F842CF16BC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1230315"/>
              </p:ext>
            </p:extLst>
          </p:nvPr>
        </p:nvGraphicFramePr>
        <p:xfrm>
          <a:off x="3678789" y="562830"/>
          <a:ext cx="5000124" cy="40904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A8C3C5-F728-4F7D-BD85-9C470EC00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28" y="553827"/>
            <a:ext cx="2859144" cy="230393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defTabSz="914400">
              <a:spcBef>
                <a:spcPct val="0"/>
              </a:spcBef>
            </a:pPr>
            <a:r>
              <a:rPr 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Checking For Outliers:-</a:t>
            </a:r>
            <a:b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dirty="0">
                <a:solidFill>
                  <a:schemeClr val="bg1"/>
                </a:solidFill>
                <a:latin typeface="Bell MT" panose="02020503060305020303" pitchFamily="18" charset="0"/>
                <a:ea typeface="Calibri"/>
                <a:cs typeface="Calibri"/>
                <a:sym typeface="Calibri"/>
              </a:rPr>
              <a:t>Since there is a large percentage of data as outliers, these outliers could be natural outliers.</a:t>
            </a:r>
            <a:br>
              <a:rPr lang="en-US" sz="2700" dirty="0">
                <a:solidFill>
                  <a:schemeClr val="bg1"/>
                </a:solidFill>
                <a:latin typeface="Bell MT" panose="02020503060305020303" pitchFamily="18" charset="0"/>
                <a:ea typeface="Calibri"/>
                <a:cs typeface="Calibri"/>
                <a:sym typeface="Calibri"/>
              </a:rPr>
            </a:br>
            <a:endParaRPr lang="en-US" sz="2700" kern="1200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32F116-CECD-4EE3-B97B-B288E951F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854" y="1"/>
            <a:ext cx="5277116" cy="505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2875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63" y="1057562"/>
            <a:ext cx="51435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575942" y="2691064"/>
            <a:ext cx="1876484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727288"/>
            <a:ext cx="2925267" cy="3134219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71" y="1057559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C94011-0342-46FE-B90A-53966E586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46" y="1262817"/>
            <a:ext cx="2693861" cy="17972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>
              <a:spcBef>
                <a:spcPct val="0"/>
              </a:spcBef>
            </a:pPr>
            <a:r>
              <a:rPr lang="en-US" sz="3000" b="1" kern="1200" dirty="0">
                <a:solidFill>
                  <a:srgbClr val="FFFFFF"/>
                </a:solidFill>
                <a:latin typeface="Bell MT" panose="02020503060305020303" pitchFamily="18" charset="0"/>
                <a:sym typeface="Calibri"/>
              </a:rPr>
              <a:t>Assumptions Made for Data Cleaning activities</a:t>
            </a:r>
            <a:endParaRPr lang="en-US" sz="3000" kern="1200" dirty="0">
              <a:solidFill>
                <a:srgbClr val="FFFFFF"/>
              </a:solidFill>
              <a:latin typeface="Bell MT" panose="02020503060305020303" pitchFamily="18" charset="0"/>
            </a:endParaRPr>
          </a:p>
        </p:txBody>
      </p:sp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A44CD225-642E-452C-98DE-2D9C72B71B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4497948"/>
              </p:ext>
            </p:extLst>
          </p:nvPr>
        </p:nvGraphicFramePr>
        <p:xfrm>
          <a:off x="3678789" y="562830"/>
          <a:ext cx="5000124" cy="40904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419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63" y="1057562"/>
            <a:ext cx="51435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575942" y="2691064"/>
            <a:ext cx="1876484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727288"/>
            <a:ext cx="2925267" cy="3134219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B6B70D-0A87-4F64-9D84-6F244DC94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93" y="440141"/>
            <a:ext cx="2753359" cy="254062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 defTabSz="914400">
              <a:spcBef>
                <a:spcPct val="0"/>
              </a:spcBef>
            </a:pPr>
            <a:r>
              <a:rPr lang="en-US" sz="3600" b="1" kern="1200" dirty="0">
                <a:solidFill>
                  <a:srgbClr val="FFFFFF"/>
                </a:solidFill>
                <a:latin typeface="Bell MT" panose="02020503060305020303" pitchFamily="18" charset="0"/>
                <a:sym typeface="Calibri"/>
              </a:rPr>
              <a:t>Steps taken to complete the Project</a:t>
            </a:r>
            <a:endParaRPr lang="en-US" sz="3600" kern="1200" dirty="0">
              <a:solidFill>
                <a:srgbClr val="FFFFFF"/>
              </a:solidFill>
              <a:latin typeface="Bell MT" panose="02020503060305020303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658A08-95AD-419F-9882-E11F99731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75771" y="277318"/>
            <a:ext cx="5248433" cy="436932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Performed data cleaning based on the information provided and assumptions made.</a:t>
            </a:r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Performed MinMaxScaler based scaling transformation. </a:t>
            </a:r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Performed Yeo Johnson based transformation using ‘</a:t>
            </a:r>
            <a:r>
              <a:rPr lang="en-US" sz="1500" dirty="0" err="1"/>
              <a:t>PowerTransformer</a:t>
            </a:r>
            <a:r>
              <a:rPr lang="en-US" sz="1500" dirty="0"/>
              <a:t>’ to remove the skewness in the data.</a:t>
            </a:r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Trained and validated different Machine Learning classification models(base and ensemble models) to select a suitable model.</a:t>
            </a:r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Chose the final model based on R2 score and Mean Squared Error metrics.</a:t>
            </a:r>
          </a:p>
        </p:txBody>
      </p:sp>
    </p:spTree>
    <p:extLst>
      <p:ext uri="{BB962C8B-B14F-4D97-AF65-F5344CB8AC3E}">
        <p14:creationId xmlns:p14="http://schemas.microsoft.com/office/powerpoint/2010/main" val="10299040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1" name="Rectangle 13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4" name="Google Shape;254;p41"/>
          <p:cNvSpPr txBox="1">
            <a:spLocks noGrp="1"/>
          </p:cNvSpPr>
          <p:nvPr>
            <p:ph type="title"/>
          </p:nvPr>
        </p:nvSpPr>
        <p:spPr>
          <a:xfrm>
            <a:off x="495030" y="2075329"/>
            <a:ext cx="2160621" cy="2303930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4800" b="1" kern="1200" dirty="0">
                <a:solidFill>
                  <a:srgbClr val="FFFFFF"/>
                </a:solidFill>
                <a:latin typeface="Bell MT" panose="02020503060305020303" pitchFamily="18" charset="0"/>
                <a:sym typeface="Calibri"/>
              </a:rPr>
              <a:t>Simple Models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2561AE-008D-415D-A2A9-68BE5F61B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6821" y="614024"/>
            <a:ext cx="5419311" cy="391545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E79210-8A3D-44E0-B525-E701520FF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30" y="2075329"/>
            <a:ext cx="2160621" cy="2303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600" b="1" kern="1200" dirty="0">
                <a:solidFill>
                  <a:srgbClr val="FFFFFF"/>
                </a:solidFill>
                <a:latin typeface="Bell MT" panose="02020503060305020303" pitchFamily="18" charset="0"/>
                <a:sym typeface="Calibri"/>
              </a:rPr>
              <a:t>Ensemble models</a:t>
            </a:r>
            <a:endParaRPr lang="en-US" sz="3600" kern="1200" dirty="0">
              <a:solidFill>
                <a:srgbClr val="FFFFFF"/>
              </a:solidFill>
              <a:latin typeface="Bell MT" panose="020205030603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E5AF18-05D8-4A40-AC02-7D034661F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661443"/>
            <a:ext cx="5419311" cy="382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2034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E59CE8-1BEE-4975-853E-9AE2C2380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30" y="2075329"/>
            <a:ext cx="2160621" cy="2303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0"/>
              </a:rPr>
              <a:t>R2 Score &amp; Variance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3D832C-C89E-4FC5-858B-4D4059E47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1990" y="350406"/>
            <a:ext cx="5408973" cy="444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0603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A905D2-3249-45DA-AB37-D89684345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30" y="2075329"/>
            <a:ext cx="2160621" cy="2303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Mean Cross Val error &amp; Variance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589477-8A97-4788-8C77-3613A38CF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240" y="350406"/>
            <a:ext cx="5342473" cy="444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2484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FF892C-3CD4-4E4C-B8E5-0AF292BD5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72" y="1790516"/>
            <a:ext cx="2552573" cy="2303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4000" b="1" i="0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Hyper parameter tuning:</a:t>
            </a:r>
            <a:br>
              <a:rPr lang="en-US" sz="4000" b="1" i="0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</a:br>
            <a:endParaRPr lang="en-US" sz="4000" kern="1200" dirty="0">
              <a:solidFill>
                <a:srgbClr val="FFFFFF"/>
              </a:solidFill>
              <a:latin typeface="Bell MT" panose="020205030603050203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781F2B-30EA-49C8-BA08-396DF608F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0010" y="390920"/>
            <a:ext cx="5689117" cy="392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2394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3302781" cy="5143500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86469" y="0"/>
            <a:ext cx="1827609" cy="5143500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E402D5C-BF12-421B-AAA3-111380E67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14350"/>
            <a:ext cx="3050497" cy="38290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600" b="1" kern="1200" dirty="0">
                <a:solidFill>
                  <a:srgbClr val="FFFFFF"/>
                </a:solidFill>
                <a:latin typeface="Bell MT" panose="02020503060305020303" pitchFamily="18" charset="0"/>
              </a:rPr>
              <a:t>Final Model</a:t>
            </a:r>
          </a:p>
        </p:txBody>
      </p:sp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F280CF49-3698-40A6-AC24-A49C90C6EC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3753533"/>
              </p:ext>
            </p:extLst>
          </p:nvPr>
        </p:nvGraphicFramePr>
        <p:xfrm>
          <a:off x="3757612" y="514350"/>
          <a:ext cx="4869656" cy="3829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18086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B83210-4E9D-4471-8175-581863E85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977" y="1068613"/>
            <a:ext cx="7210048" cy="1201674"/>
          </a:xfrm>
          <a:prstGeom prst="rect">
            <a:avLst/>
          </a:prstGeom>
        </p:spPr>
      </p:pic>
      <p:sp>
        <p:nvSpPr>
          <p:cNvPr id="26" name="Right Triangle 2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2501900"/>
            <a:ext cx="2468880" cy="24003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467456"/>
            <a:ext cx="8178790" cy="4205911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DEC433-FDF7-4613-9783-99FB6E01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78" y="2571750"/>
            <a:ext cx="6691254" cy="12849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29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Testing Train Data with Test data for predictions</a:t>
            </a:r>
            <a:br>
              <a:rPr lang="en-US" sz="29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29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12340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9143997" cy="1193055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193056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0"/>
            <a:ext cx="3057523" cy="1193055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0"/>
            <a:ext cx="8799485" cy="1198074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1028699" y="220903"/>
            <a:ext cx="7421963" cy="775252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000" b="1" kern="1200" dirty="0">
                <a:solidFill>
                  <a:srgbClr val="FFFFFF"/>
                </a:solidFill>
                <a:latin typeface="Bell MT" panose="02020503060305020303" pitchFamily="18" charset="0"/>
                <a:sym typeface="Calibri"/>
              </a:rPr>
              <a:t>Exploratory Data Analysis</a:t>
            </a:r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1028699" y="1738647"/>
            <a:ext cx="7293023" cy="276251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sz="1200">
                <a:sym typeface="Calibri"/>
              </a:rPr>
              <a:t>This is a regression problem. The target variable contains numeric integers in a large scale. </a:t>
            </a:r>
          </a:p>
          <a:p>
            <a:pPr marL="114300" lvl="0" indent="-228600" defTabSz="9144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endParaRPr lang="en-US" sz="1200">
              <a:sym typeface="Calibri"/>
            </a:endParaRP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sz="1200" b="1">
                <a:sym typeface="Calibri"/>
              </a:rPr>
              <a:t>Variable Data-types: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200">
                <a:sym typeface="Calibri"/>
              </a:rPr>
              <a:t>There are integer, float and objects types.</a:t>
            </a: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endParaRPr lang="en-US" sz="1200" b="1">
              <a:sym typeface="Calibri"/>
            </a:endParaRP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sz="1200" b="1">
                <a:sym typeface="Calibri"/>
              </a:rPr>
              <a:t>Null Values:</a:t>
            </a:r>
            <a:r>
              <a:rPr lang="en-US" sz="1200">
                <a:sym typeface="Calibri"/>
              </a:rPr>
              <a:t> There are Null values in the dataset.</a:t>
            </a: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endParaRPr lang="en-US" sz="1200" b="1">
              <a:sym typeface="Calibri"/>
            </a:endParaRP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sz="1200" b="1">
                <a:sym typeface="Calibri"/>
              </a:rPr>
              <a:t>Shape: </a:t>
            </a:r>
            <a:r>
              <a:rPr lang="en-US" sz="1200">
                <a:sym typeface="Calibri"/>
              </a:rPr>
              <a:t>There are 1460 records and 80 features + 1 target variable in the train data. There are 202 records and 80 features in the test data.</a:t>
            </a: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endParaRPr lang="en-US" sz="1200">
              <a:sym typeface="Calibri"/>
            </a:endParaRP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sz="1200">
                <a:sym typeface="Calibri"/>
              </a:rPr>
              <a:t>The dataset has both numerical and categorical features.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520273" cy="51435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628557" cy="51435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FFEB1-6537-47EF-9A8E-57F9F8508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788" y="496800"/>
            <a:ext cx="2538000" cy="11190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7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Best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C8C247-F2D1-4C7D-B8B5-4ACEB1612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714500"/>
            <a:ext cx="3111788" cy="28836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60000"/>
                  </a:schemeClr>
                </a:solidFill>
              </a:rPr>
              <a:t>The OverallQual, Fireplaces, GrLivArea, TotalBsmtSF, GarageCars, FullBath, OverallCond, BsmtFinSF1, LotArea, BsmtFullBath are the most influential Features to predict the target variable ‘SalePrice’.</a:t>
            </a:r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7F61D51E-7A43-48AE-B039-4351F3AD8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289" y="666005"/>
            <a:ext cx="4510639" cy="381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13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63" y="1057562"/>
            <a:ext cx="51435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575942" y="2691064"/>
            <a:ext cx="1876484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727288"/>
            <a:ext cx="2925267" cy="3134219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50800" y="440141"/>
            <a:ext cx="2874929" cy="254062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r" defTabSz="914400">
              <a:spcBef>
                <a:spcPct val="0"/>
              </a:spcBef>
              <a:spcAft>
                <a:spcPts val="0"/>
              </a:spcAft>
            </a:pPr>
            <a:r>
              <a:rPr lang="en-US" sz="3000" b="1" kern="1200" dirty="0">
                <a:solidFill>
                  <a:srgbClr val="FFFFFF"/>
                </a:solidFill>
                <a:latin typeface="Bell MT" panose="02020503060305020303" pitchFamily="18" charset="0"/>
                <a:sym typeface="Calibri"/>
              </a:rPr>
              <a:t>Exploratory Data Analysis </a:t>
            </a:r>
            <a:r>
              <a:rPr lang="en-US" sz="3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rPr>
              <a:t>.</a:t>
            </a:r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3607694" y="487110"/>
            <a:ext cx="4916510" cy="4159535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228600" defTabSz="91440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sz="1500" b="1"/>
              <a:t>Descriptive Statistics:</a:t>
            </a:r>
          </a:p>
          <a:p>
            <a:pPr marL="914400" lvl="1" indent="-228600" defTabSz="9144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/>
              <a:t>There are some outliers in the dataset.</a:t>
            </a:r>
          </a:p>
          <a:p>
            <a:pPr marL="914400" lvl="1" indent="-228600" defTabSz="9144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/>
              <a:t>All the numerical variables are moderately skewed. The means of the variables are larger than their medians.</a:t>
            </a:r>
          </a:p>
          <a:p>
            <a:pPr marL="914400" lvl="1" indent="-228600" defTabSz="9144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/>
              <a:t>The numerical variables are in different scales.</a:t>
            </a:r>
          </a:p>
          <a:p>
            <a:pPr marL="914400" lvl="1" indent="-228600" defTabSz="9144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/>
              <a:t>Some of the variables have high standard deviation.</a:t>
            </a:r>
          </a:p>
          <a:p>
            <a:pPr marL="914400" lvl="1" indent="-228600" defTabSz="9144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/>
              <a:t>There are some extreme outliers in the data based on the max values and the values in the 1st, 2nd and 3rd Quartiles.</a:t>
            </a:r>
          </a:p>
          <a:p>
            <a:pPr marL="457200" lvl="0" indent="-228600" defTabSz="91440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sz="1500"/>
              <a:t>Extensive Data cleaning was performed on majority of the variables.</a:t>
            </a:r>
          </a:p>
          <a:p>
            <a:pPr marL="0" lvl="0" indent="-228600" defTabSz="9144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02F84-5EDF-4893-9360-9B4C448C0D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1" y="1337235"/>
            <a:ext cx="3006288" cy="329548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We First Loaded Training dataset</a:t>
            </a:r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</p:txBody>
      </p:sp>
      <p:grpSp>
        <p:nvGrpSpPr>
          <p:cNvPr id="19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451122"/>
            <a:ext cx="760545" cy="1513185"/>
            <a:chOff x="0" y="4601497"/>
            <a:chExt cx="1014060" cy="2017580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55DDE231-6C53-490A-A3DF-61A5D6A34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939" y="1893635"/>
            <a:ext cx="6706528" cy="232747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14467" y="0"/>
            <a:ext cx="729532" cy="1451482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4169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57080" y="2024686"/>
            <a:ext cx="3223933" cy="2303930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2400" b="1" kern="1200" dirty="0">
                <a:solidFill>
                  <a:srgbClr val="FFFFFF"/>
                </a:solidFill>
                <a:latin typeface="Bell MT" panose="02020503060305020303" pitchFamily="18" charset="0"/>
              </a:rPr>
              <a:t>Data Visualizations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8E2090-2166-4AC1-8FC3-BED2AFBB2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6821" y="390478"/>
            <a:ext cx="5419311" cy="436254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4BE63E-0EC0-4965-B680-F9EEEE878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166" y="1876163"/>
            <a:ext cx="2160621" cy="2303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000" kern="1200" dirty="0">
                <a:solidFill>
                  <a:srgbClr val="FFFFFF"/>
                </a:solidFill>
                <a:latin typeface="Bell MT" panose="02020503060305020303" pitchFamily="18" charset="0"/>
              </a:rPr>
              <a:t>Correlation with target variable – ‘Sale Price’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58E4DE-3B08-4D0E-ACED-6E1D4E562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083" y="457199"/>
            <a:ext cx="5783035" cy="427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400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A2125E-0CCC-4550-93B3-EF7096BCE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30" y="2075329"/>
            <a:ext cx="2160621" cy="2303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000" kern="1200" dirty="0">
                <a:solidFill>
                  <a:srgbClr val="FFFFFF"/>
                </a:solidFill>
                <a:latin typeface="Bell MT" panose="02020503060305020303" pitchFamily="18" charset="0"/>
              </a:rPr>
              <a:t>LotArea vs SalePrice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E9B61F-0B33-439B-9777-50C26E38F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566605"/>
            <a:ext cx="5419311" cy="401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233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B98F81-D627-4772-8E24-BD5344648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166" y="1060222"/>
            <a:ext cx="2421460" cy="2303930"/>
          </a:xfr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Bell MT" panose="02020503060305020303" pitchFamily="18" charset="0"/>
              </a:rPr>
              <a:t>I</a:t>
            </a:r>
            <a:r>
              <a:rPr lang="en-US" sz="2800" kern="1200" dirty="0">
                <a:solidFill>
                  <a:srgbClr val="FFFFFF"/>
                </a:solidFill>
                <a:latin typeface="Bell MT" panose="02020503060305020303" pitchFamily="18" charset="0"/>
              </a:rPr>
              <a:t>t is observed that 'Overall Qual' is positively correlated with 'Sale Price'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8ADFF6-6EE4-41EC-B574-85903BC1E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566605"/>
            <a:ext cx="5419311" cy="401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37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3724</TotalTime>
  <Words>694</Words>
  <Application>Microsoft Office PowerPoint</Application>
  <PresentationFormat>On-screen Show (16:9)</PresentationFormat>
  <Paragraphs>70</Paragraphs>
  <Slides>30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Calibri Light</vt:lpstr>
      <vt:lpstr>Bell MT</vt:lpstr>
      <vt:lpstr>Calibri</vt:lpstr>
      <vt:lpstr>Arial</vt:lpstr>
      <vt:lpstr>Office Theme</vt:lpstr>
      <vt:lpstr>PowerPoint Presentation</vt:lpstr>
      <vt:lpstr>Problem Statement</vt:lpstr>
      <vt:lpstr>Exploratory Data Analysis</vt:lpstr>
      <vt:lpstr>Exploratory Data Analysis .</vt:lpstr>
      <vt:lpstr>PowerPoint Presentation</vt:lpstr>
      <vt:lpstr>Data Visualizations</vt:lpstr>
      <vt:lpstr>Correlation with target variable – ‘Sale Price’</vt:lpstr>
      <vt:lpstr>LotArea vs SalePrice</vt:lpstr>
      <vt:lpstr>It is observed that 'Overall Qual' is positively correlated with 'Sale Price'</vt:lpstr>
      <vt:lpstr>It is observed that ‘MasVnr’ Area' is NOT positively correlated with 'Sale Price' </vt:lpstr>
      <vt:lpstr>It is observed that 'BsmtFinSF1' is positively correlated with 'Sale Price'</vt:lpstr>
      <vt:lpstr>It is observed that 'BsmtFinSF1' is positively correlated with 'Sale Price' </vt:lpstr>
      <vt:lpstr>It is observed that 'BsmtUnfSF' is Slightly positively correlated with 'Sale Price' </vt:lpstr>
      <vt:lpstr>‘TotalBsmtSF’ and ‘SalePrice’ have a positive correlation and relationship shows linearity.</vt:lpstr>
      <vt:lpstr>It is observed that '2ndFlrSF' is positively correlated with 'Sale Price'</vt:lpstr>
      <vt:lpstr>There is positive correlation between  ‘FullBath’ and ‘SalePrice’.</vt:lpstr>
      <vt:lpstr>It is observed that 'GrLiv Area' is GOOD positively correlated with 'Sale Price'</vt:lpstr>
      <vt:lpstr>Skewness:</vt:lpstr>
      <vt:lpstr>Power Transform: </vt:lpstr>
      <vt:lpstr>Checking For Outliers:- Since there is a large percentage of data as outliers, these outliers could be natural outliers. </vt:lpstr>
      <vt:lpstr>Assumptions Made for Data Cleaning activities</vt:lpstr>
      <vt:lpstr>Steps taken to complete the Project</vt:lpstr>
      <vt:lpstr>Simple Models</vt:lpstr>
      <vt:lpstr>Ensemble models</vt:lpstr>
      <vt:lpstr>R2 Score &amp; Variance</vt:lpstr>
      <vt:lpstr>Mean Cross Val error &amp; Variance</vt:lpstr>
      <vt:lpstr>Hyper parameter tuning: </vt:lpstr>
      <vt:lpstr>Final Model</vt:lpstr>
      <vt:lpstr>Testing Train Data with Test data for predictions </vt:lpstr>
      <vt:lpstr>Best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 Credit Loan Fraud Prediction</dc:title>
  <dc:creator>bhaveshshety4@gmail.com</dc:creator>
  <cp:lastModifiedBy>akshay shah</cp:lastModifiedBy>
  <cp:revision>12</cp:revision>
  <dcterms:modified xsi:type="dcterms:W3CDTF">2022-03-08T13:27:19Z</dcterms:modified>
</cp:coreProperties>
</file>